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3"/>
  </p:sldMasterIdLst>
  <p:notesMasterIdLst>
    <p:notesMasterId r:id="rId5"/>
  </p:notesMasterIdLst>
  <p:handoutMasterIdLst>
    <p:handoutMasterId r:id="rId13"/>
  </p:handoutMasterIdLst>
  <p:sldIdLst>
    <p:sldId id="1051" r:id="rId4"/>
    <p:sldId id="922" r:id="rId6"/>
    <p:sldId id="942" r:id="rId7"/>
    <p:sldId id="1125" r:id="rId8"/>
    <p:sldId id="1126" r:id="rId9"/>
    <p:sldId id="1127" r:id="rId10"/>
    <p:sldId id="1128" r:id="rId11"/>
    <p:sldId id="991" r:id="rId12"/>
  </p:sldIdLst>
  <p:sldSz cx="12190095" cy="6858000"/>
  <p:notesSz cx="6858000" cy="992632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u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76FF"/>
    <a:srgbClr val="996633"/>
    <a:srgbClr val="C0504D"/>
    <a:srgbClr val="F39C12"/>
    <a:srgbClr val="0096FF"/>
    <a:srgbClr val="A5C067"/>
    <a:srgbClr val="FF6600"/>
    <a:srgbClr val="86A051"/>
    <a:srgbClr val="9BBB59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443" autoAdjust="0"/>
    <p:restoredTop sz="94153" autoAdjust="0"/>
  </p:normalViewPr>
  <p:slideViewPr>
    <p:cSldViewPr>
      <p:cViewPr varScale="1">
        <p:scale>
          <a:sx n="101" d="100"/>
          <a:sy n="101" d="100"/>
        </p:scale>
        <p:origin x="120" y="312"/>
      </p:cViewPr>
      <p:guideLst>
        <p:guide orient="horz" pos="2056"/>
        <p:guide pos="3881"/>
      </p:guideLst>
    </p:cSldViewPr>
  </p:slideViewPr>
  <p:outlineViewPr>
    <p:cViewPr>
      <p:scale>
        <a:sx n="33" d="100"/>
        <a:sy n="33" d="100"/>
      </p:scale>
      <p:origin x="0" y="465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4050" y="-108"/>
      </p:cViewPr>
      <p:guideLst>
        <p:guide orient="horz" pos="2975"/>
        <p:guide pos="218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74574F-E74A-4E74-A796-A6F6A590D50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83166E-104F-423A-A7C7-83C46CB6460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279C032-4778-4128-91B7-116C866FCAA4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0650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D5588EC7-5B95-4E2E-8C0E-85CF9928F581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1A122B-21B4-4C0E-B09E-C8C355F01B7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；</a:t>
            </a: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；</a:t>
            </a: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主要任务；</a:t>
            </a: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 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；</a:t>
            </a: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 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588EC7-5B95-4E2E-8C0E-85CF9928F5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3C656-FDCC-4FED-B4CC-1C59C5E99676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157F5-2C69-47F0-9E46-5B1D14B5997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1613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72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1613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2813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161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161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086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0613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79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79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002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5675" y="273050"/>
            <a:ext cx="681513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002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0.xml"/><Relationship Id="rId8" Type="http://schemas.openxmlformats.org/officeDocument/2006/relationships/slideLayout" Target="../slideLayouts/slideLayout9.xml"/><Relationship Id="rId7" Type="http://schemas.openxmlformats.org/officeDocument/2006/relationships/slideLayout" Target="../slideLayouts/slideLayout8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12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12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B8EF2C8-C02A-4337-8B3B-D701ACDCE1BE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59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013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6C0495B-7676-4770-9ACF-EC9F155E6AD2}" type="slidenum">
              <a:rPr lang="zh-CN" altLang="en-US"/>
            </a:fld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 flipV="1">
            <a:off x="0" y="857250"/>
            <a:ext cx="12190413" cy="0"/>
          </a:xfrm>
          <a:prstGeom prst="line">
            <a:avLst/>
          </a:prstGeom>
          <a:ln w="44450">
            <a:solidFill>
              <a:srgbClr val="267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D:\桌面备份2020-5\龙芯校企合作介绍\龙芯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0901" y="162947"/>
            <a:ext cx="1800200" cy="529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121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121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0304B-100E-4649-A2F5-2DD54D479EEF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59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013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79C87-4EC8-459A-989D-4D2D7A85C813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矩形 16"/>
          <p:cNvSpPr>
            <a:spLocks noChangeArrowheads="1"/>
          </p:cNvSpPr>
          <p:nvPr/>
        </p:nvSpPr>
        <p:spPr bwMode="auto">
          <a:xfrm>
            <a:off x="0" y="1809105"/>
            <a:ext cx="12190413" cy="2339975"/>
          </a:xfrm>
          <a:prstGeom prst="rect">
            <a:avLst/>
          </a:prstGeom>
          <a:solidFill>
            <a:srgbClr val="267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zh-CN" altLang="zh-CN" sz="2000">
              <a:solidFill>
                <a:srgbClr val="FFFFFF"/>
              </a:solidFill>
              <a:ea typeface="微软雅黑" panose="020B0503020204020204" charset="-122"/>
              <a:sym typeface="宋体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83077"/>
            <a:ext cx="12190413" cy="12962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prstClr val="white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9" name="文本框 6"/>
          <p:cNvSpPr txBox="1"/>
          <p:nvPr/>
        </p:nvSpPr>
        <p:spPr>
          <a:xfrm>
            <a:off x="910590" y="2420620"/>
            <a:ext cx="10285095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kumimoji="1" sz="3600" kern="0" dirty="0">
                <a:solidFill>
                  <a:srgbClr val="FFFFFF"/>
                </a:solidFill>
                <a:ea typeface="微软雅黑" panose="020B0503020204020204" charset="-122"/>
                <a:sym typeface="+mn-ea"/>
              </a:rPr>
              <a:t>第</a:t>
            </a:r>
            <a:r>
              <a:rPr kumimoji="1" lang="zh-CN" sz="3600" kern="0" dirty="0">
                <a:solidFill>
                  <a:srgbClr val="FFFFFF"/>
                </a:solidFill>
                <a:ea typeface="微软雅黑" panose="020B0503020204020204" charset="-122"/>
                <a:sym typeface="+mn-ea"/>
              </a:rPr>
              <a:t>五</a:t>
            </a:r>
            <a:r>
              <a:rPr kumimoji="1" sz="3600" kern="0" dirty="0">
                <a:solidFill>
                  <a:srgbClr val="FFFFFF"/>
                </a:solidFill>
                <a:ea typeface="微软雅黑" panose="020B0503020204020204" charset="-122"/>
                <a:sym typeface="+mn-ea"/>
              </a:rPr>
              <a:t>讲 </a:t>
            </a:r>
            <a:r>
              <a:rPr kumimoji="1" lang="zh-CN" sz="3600" kern="0" dirty="0">
                <a:solidFill>
                  <a:srgbClr val="FFFFFF"/>
                </a:solidFill>
                <a:ea typeface="微软雅黑" panose="020B0503020204020204" charset="-122"/>
                <a:sym typeface="+mn-ea"/>
              </a:rPr>
              <a:t>开发环境的</a:t>
            </a:r>
            <a:r>
              <a:rPr kumimoji="1" lang="zh-CN" sz="3600" kern="0" dirty="0">
                <a:solidFill>
                  <a:srgbClr val="FFFFFF"/>
                </a:solidFill>
                <a:ea typeface="微软雅黑" panose="020B0503020204020204" charset="-122"/>
                <a:sym typeface="+mn-ea"/>
              </a:rPr>
              <a:t>搭建</a:t>
            </a:r>
            <a:endParaRPr kumimoji="1" lang="zh-CN" sz="3600" kern="0" dirty="0">
              <a:solidFill>
                <a:srgbClr val="FFFFFF"/>
              </a:solidFill>
              <a:ea typeface="微软雅黑" panose="020B0503020204020204" charset="-122"/>
              <a:sym typeface="+mn-ea"/>
            </a:endParaRPr>
          </a:p>
        </p:txBody>
      </p:sp>
      <p:pic>
        <p:nvPicPr>
          <p:cNvPr id="4" name="Picture 2" descr="D:\桌面备份2020-5\龙芯校企合作介绍\龙芯LOGO.pn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5180" y="188595"/>
            <a:ext cx="1838325" cy="540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图片 4" descr="公司图标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2905" y="83185"/>
            <a:ext cx="2962275" cy="7854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38"/>
          <p:cNvSpPr txBox="1"/>
          <p:nvPr/>
        </p:nvSpPr>
        <p:spPr>
          <a:xfrm>
            <a:off x="402767" y="3196256"/>
            <a:ext cx="3156500" cy="736744"/>
          </a:xfrm>
          <a:prstGeom prst="rect">
            <a:avLst/>
          </a:prstGeom>
          <a:noFill/>
        </p:spPr>
        <p:txBody>
          <a:bodyPr wrap="square" lIns="115214" tIns="57607" rIns="115214" bIns="57607" rtlCol="0">
            <a:spAutoFit/>
          </a:bodyPr>
          <a:p>
            <a:r>
              <a:rPr lang="en-US" altLang="zh-CN" sz="4000" b="1" dirty="0">
                <a:solidFill>
                  <a:schemeClr val="bg1">
                    <a:lumMod val="6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CONTENTS</a:t>
            </a:r>
            <a:endParaRPr lang="zh-CN" altLang="en-US" sz="4000" b="1" dirty="0">
              <a:solidFill>
                <a:schemeClr val="bg1">
                  <a:lumMod val="6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3" name="文本框 11"/>
          <p:cNvSpPr txBox="1"/>
          <p:nvPr/>
        </p:nvSpPr>
        <p:spPr>
          <a:xfrm>
            <a:off x="1497171" y="2564886"/>
            <a:ext cx="1130360" cy="654948"/>
          </a:xfrm>
          <a:prstGeom prst="rect">
            <a:avLst/>
          </a:prstGeom>
          <a:noFill/>
        </p:spPr>
        <p:txBody>
          <a:bodyPr wrap="none" lIns="115214" tIns="57607" rIns="115214" bIns="57607" rtlCol="0">
            <a:spAutoFit/>
          </a:bodyPr>
          <a:p>
            <a:r>
              <a:rPr lang="zh-CN" altLang="en-US" sz="3500" b="1" dirty="0">
                <a:solidFill>
                  <a:srgbClr val="1A74CC"/>
                </a:solidFill>
                <a:latin typeface="微软雅黑" panose="020B0503020204020204" charset="-122"/>
                <a:ea typeface="微软雅黑" panose="020B0503020204020204" charset="-122"/>
              </a:rPr>
              <a:t>提纲</a:t>
            </a:r>
            <a:endParaRPr lang="zh-CN" altLang="en-US" sz="3500" b="1" dirty="0">
              <a:solidFill>
                <a:srgbClr val="1A74CC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34" name="直接连接符 33"/>
          <p:cNvCxnSpPr/>
          <p:nvPr/>
        </p:nvCxnSpPr>
        <p:spPr>
          <a:xfrm>
            <a:off x="3946932" y="1584408"/>
            <a:ext cx="0" cy="396044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18"/>
          <p:cNvSpPr txBox="1"/>
          <p:nvPr/>
        </p:nvSpPr>
        <p:spPr>
          <a:xfrm>
            <a:off x="4635416" y="2156253"/>
            <a:ext cx="4058920" cy="483235"/>
          </a:xfrm>
          <a:prstGeom prst="rect">
            <a:avLst/>
          </a:prstGeom>
          <a:noFill/>
        </p:spPr>
        <p:txBody>
          <a:bodyPr wrap="none" lIns="115214" tIns="57607" rIns="115214" bIns="57607" rtlCol="0">
            <a:spAutoFit/>
          </a:bodyPr>
          <a:p>
            <a:pPr algn="l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龙芯</a:t>
            </a: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2K1000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教育派环境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搭建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4079123" y="2072402"/>
            <a:ext cx="556293" cy="630942"/>
            <a:chOff x="3541609" y="2047768"/>
            <a:chExt cx="441478" cy="500796"/>
          </a:xfrm>
        </p:grpSpPr>
        <p:sp>
          <p:nvSpPr>
            <p:cNvPr id="37" name="文本框 16"/>
            <p:cNvSpPr txBox="1"/>
            <p:nvPr/>
          </p:nvSpPr>
          <p:spPr>
            <a:xfrm>
              <a:off x="3541609" y="2047768"/>
              <a:ext cx="345008" cy="5007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en-US" altLang="zh-CN" sz="3500" dirty="0">
                  <a:solidFill>
                    <a:srgbClr val="414455"/>
                  </a:solidFill>
                  <a:ea typeface="微软雅黑" panose="020B0503020204020204" charset="-122"/>
                </a:rPr>
                <a:t>1</a:t>
              </a:r>
              <a:endParaRPr lang="zh-CN" altLang="en-US" sz="3500" dirty="0">
                <a:solidFill>
                  <a:srgbClr val="414455"/>
                </a:solidFill>
                <a:ea typeface="微软雅黑" panose="020B0503020204020204" charset="-122"/>
              </a:endParaRPr>
            </a:p>
          </p:txBody>
        </p:sp>
        <p:cxnSp>
          <p:nvCxnSpPr>
            <p:cNvPr id="38" name="直接连接符 37"/>
            <p:cNvCxnSpPr/>
            <p:nvPr/>
          </p:nvCxnSpPr>
          <p:spPr>
            <a:xfrm flipH="1">
              <a:off x="3736631" y="2227402"/>
              <a:ext cx="246456" cy="246456"/>
            </a:xfrm>
            <a:prstGeom prst="line">
              <a:avLst/>
            </a:prstGeom>
            <a:ln>
              <a:solidFill>
                <a:srgbClr val="5C30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文本框 18"/>
          <p:cNvSpPr txBox="1"/>
          <p:nvPr/>
        </p:nvSpPr>
        <p:spPr>
          <a:xfrm>
            <a:off x="4638229" y="2869944"/>
            <a:ext cx="2973070" cy="483235"/>
          </a:xfrm>
          <a:prstGeom prst="rect">
            <a:avLst/>
          </a:prstGeom>
          <a:noFill/>
        </p:spPr>
        <p:txBody>
          <a:bodyPr wrap="none" lIns="115214" tIns="57607" rIns="115214" bIns="57607" rtlCol="0">
            <a:spAutoFit/>
          </a:bodyPr>
          <a:p>
            <a:pPr algn="l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上位机开发环境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搭建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4079396" y="2780378"/>
            <a:ext cx="556293" cy="630942"/>
            <a:chOff x="3541609" y="2047768"/>
            <a:chExt cx="441478" cy="500796"/>
          </a:xfrm>
        </p:grpSpPr>
        <p:sp>
          <p:nvSpPr>
            <p:cNvPr id="42" name="文本框 16"/>
            <p:cNvSpPr txBox="1"/>
            <p:nvPr/>
          </p:nvSpPr>
          <p:spPr>
            <a:xfrm>
              <a:off x="3541609" y="2047768"/>
              <a:ext cx="345008" cy="5007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ctr"/>
              <a:r>
                <a:rPr lang="en-US" altLang="zh-CN" sz="3500" dirty="0">
                  <a:solidFill>
                    <a:srgbClr val="414455"/>
                  </a:solidFill>
                  <a:ea typeface="微软雅黑" panose="020B0503020204020204" charset="-122"/>
                </a:rPr>
                <a:t>2</a:t>
              </a:r>
              <a:endParaRPr lang="zh-CN" altLang="en-US" sz="3500" dirty="0">
                <a:solidFill>
                  <a:srgbClr val="414455"/>
                </a:solidFill>
                <a:ea typeface="微软雅黑" panose="020B0503020204020204" charset="-122"/>
              </a:endParaRPr>
            </a:p>
          </p:txBody>
        </p:sp>
        <p:cxnSp>
          <p:nvCxnSpPr>
            <p:cNvPr id="46" name="直接连接符 45"/>
            <p:cNvCxnSpPr/>
            <p:nvPr/>
          </p:nvCxnSpPr>
          <p:spPr>
            <a:xfrm flipH="1">
              <a:off x="3736631" y="2227402"/>
              <a:ext cx="246456" cy="246456"/>
            </a:xfrm>
            <a:prstGeom prst="line">
              <a:avLst/>
            </a:prstGeom>
            <a:ln>
              <a:solidFill>
                <a:srgbClr val="5C30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图片 5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3" grpId="1"/>
      <p:bldP spid="30" grpId="0"/>
      <p:bldP spid="30" grpId="1"/>
      <p:bldP spid="35" grpId="0"/>
      <p:bldP spid="39" grpId="0"/>
      <p:bldP spid="35" grpId="1"/>
      <p:bldP spid="39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一、</a:t>
            </a:r>
            <a:r>
              <a:rPr sz="3200" b="1" dirty="0">
                <a:solidFill>
                  <a:srgbClr val="2676FF"/>
                </a:solidFill>
                <a:ea typeface="微软雅黑" panose="020B0503020204020204" charset="-122"/>
              </a:rPr>
              <a:t>龙芯2K1000教育派环境搭建</a:t>
            </a:r>
            <a:endParaRPr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380365" y="1557020"/>
            <a:ext cx="7252335" cy="2998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通过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nmcli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模块连接无线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网络：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1.安装nmcli</a:t>
            </a:r>
            <a:endParaRPr lang="en-US" altLang="zh-CN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1800" dirty="0">
                <a:solidFill>
                  <a:srgbClr val="00B0F0"/>
                </a:solidFill>
              </a:rPr>
              <a:t>sudo apt-get -y install nmcli</a:t>
            </a:r>
            <a:endParaRPr lang="en-US" altLang="zh-CN" sz="1800" dirty="0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2.搜索wifi</a:t>
            </a:r>
            <a:endParaRPr lang="en-US" altLang="zh-CN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1800" dirty="0">
                <a:solidFill>
                  <a:srgbClr val="00B0F0"/>
                </a:solidFill>
              </a:rPr>
              <a:t>nmcli device wifi  </a:t>
            </a:r>
            <a:endParaRPr lang="en-US" altLang="zh-CN" sz="1800" dirty="0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3.连接wifi</a:t>
            </a:r>
            <a:endParaRPr lang="en-US" altLang="zh-CN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1800" dirty="0">
                <a:solidFill>
                  <a:srgbClr val="00B0F0"/>
                </a:solidFill>
              </a:rPr>
              <a:t>nmcli device wifi connect “SSID” password “password”</a:t>
            </a:r>
            <a:endParaRPr lang="en-US" altLang="zh-CN" sz="1800" dirty="0">
              <a:solidFill>
                <a:srgbClr val="00B0F0"/>
              </a:solidFill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109601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网络设置</a:t>
            </a:r>
            <a:endParaRPr lang="zh-CN" altLang="en-US" b="1" dirty="0">
              <a:solidFill>
                <a:srgbClr val="2676FF"/>
              </a:solidFill>
              <a:ea typeface="微软雅黑" panose="020B0503020204020204" charset="-122"/>
              <a:sym typeface="+mn-ea"/>
            </a:endParaRPr>
          </a:p>
        </p:txBody>
      </p:sp>
      <p:sp>
        <p:nvSpPr>
          <p:cNvPr id="101" name="文本框 100"/>
          <p:cNvSpPr txBox="1"/>
          <p:nvPr/>
        </p:nvSpPr>
        <p:spPr>
          <a:xfrm>
            <a:off x="6161405" y="3789045"/>
            <a:ext cx="5384165" cy="3683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266700" algn="ctr"/>
            <a:r>
              <a:rPr lang="en-US" altLang="zh-CN" sz="1800" b="0">
                <a:latin typeface="微软雅黑" panose="020B0503020204020204" charset="-122"/>
                <a:ea typeface="微软雅黑" panose="020B0503020204020204" charset="-122"/>
              </a:rPr>
              <a:t>nmcli</a:t>
            </a:r>
            <a:r>
              <a:rPr lang="zh-CN" altLang="en-US" sz="1800" b="0">
                <a:latin typeface="微软雅黑" panose="020B0503020204020204" charset="-122"/>
                <a:ea typeface="微软雅黑" panose="020B0503020204020204" charset="-122"/>
              </a:rPr>
              <a:t>模块连接</a:t>
            </a:r>
            <a:r>
              <a:rPr lang="en-US" altLang="zh-CN" sz="1800" b="0">
                <a:latin typeface="微软雅黑" panose="020B0503020204020204" charset="-122"/>
                <a:ea typeface="微软雅黑" panose="020B0503020204020204" charset="-122"/>
              </a:rPr>
              <a:t>wifi</a:t>
            </a:r>
            <a:endParaRPr lang="en-US" altLang="zh-CN" sz="1800" b="0"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  <p:pic>
        <p:nvPicPr>
          <p:cNvPr id="202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0630" y="1737995"/>
            <a:ext cx="5086350" cy="15182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  <p:bldP spid="6" grpId="0"/>
      <p:bldP spid="101" grpId="0"/>
      <p:bldP spid="10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一、</a:t>
            </a:r>
            <a:r>
              <a:rPr sz="3200" b="1" dirty="0">
                <a:solidFill>
                  <a:srgbClr val="2676FF"/>
                </a:solidFill>
                <a:ea typeface="微软雅黑" panose="020B0503020204020204" charset="-122"/>
              </a:rPr>
              <a:t>龙芯2K1000教育派环境搭建</a:t>
            </a:r>
            <a:endParaRPr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380365" y="1557020"/>
            <a:ext cx="11316970" cy="4660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（1）更新系统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sudo apt-get update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sudo apt-get upgrade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（2）安装需要的编译工具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sudo apt-get install build-essential cmake pkg-config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（3）安装相应的依赖包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sudo apt-get install libjpeg8-dev libtiff5-dev libjasper-dev libpng12-dev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sudo apt-get install libavcodec-dev libavformat-dev libswscale-dev libv4l-dev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sudo apt-get install libxvidcore-dev libx264-dev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sudo apt-get install libgtk-3-dev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sudo apt-get install libatlas-base-dev gfortran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347726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源码编译</a:t>
            </a:r>
            <a:r>
              <a:rPr lang="en-US" altLang="zh-CN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O</a:t>
            </a:r>
            <a:r>
              <a:rPr lang="en-US" altLang="zh-CN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penCV-4.5.3+contrib</a:t>
            </a:r>
            <a:endParaRPr lang="en-US" altLang="zh-CN" b="1" dirty="0">
              <a:solidFill>
                <a:srgbClr val="2676FF"/>
              </a:solidFill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一、</a:t>
            </a:r>
            <a:r>
              <a:rPr sz="3200" b="1" dirty="0">
                <a:solidFill>
                  <a:srgbClr val="2676FF"/>
                </a:solidFill>
                <a:ea typeface="微软雅黑" panose="020B0503020204020204" charset="-122"/>
              </a:rPr>
              <a:t>龙芯2K1000教育派环境搭建</a:t>
            </a:r>
            <a:endParaRPr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380365" y="1557020"/>
            <a:ext cx="11316970" cy="5491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（4）在Github的opencv项目主页下载你需要的版本，注意contrib的版本和opencv的版本要一致。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opencv源码下载地址： 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https://github.com/opencv/opencv/releases 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contrib源码下载地址： 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https://github.com/opencv/opencv_contrib/releases 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（5）下载好opencv的源码压缩包以后，将其解压，然后进入到刚才解压的文件夹中，生成cmake配置。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cmake -D CMAKE_BUILD_TYPE=RELEASE -D CMAKE_INSTALL_PREFIX=/usr/local -D INSTALL_PYTHON_EXAMPLES=ON -D INSTALL_C_EXAMPLES=OFF -D OPENCV_EXTRA_MODULES_PATH=/home/loongson/opencv_contrib-4.5.3/modules -D PYTHON_EXECUTABLE=/usr/bin/python3.7 -D WITH_TBB=ON -D BUILD_NEW_PYTHON_SUPPORT=ON -D BUILD_EXAMPLES=OFF -D WITH_V4L=ON -D WITH_QT=ON ..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endParaRPr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347726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源码编译</a:t>
            </a:r>
            <a:r>
              <a:rPr lang="en-US" altLang="zh-CN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O</a:t>
            </a:r>
            <a:r>
              <a:rPr lang="en-US" altLang="zh-CN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penCV-4.5.3+contrib</a:t>
            </a:r>
            <a:endParaRPr lang="en-US" altLang="zh-CN" b="1" dirty="0">
              <a:solidFill>
                <a:srgbClr val="2676FF"/>
              </a:solidFill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一、</a:t>
            </a:r>
            <a:r>
              <a:rPr sz="3200" b="1" dirty="0">
                <a:solidFill>
                  <a:srgbClr val="2676FF"/>
                </a:solidFill>
                <a:ea typeface="微软雅黑" panose="020B0503020204020204" charset="-122"/>
              </a:rPr>
              <a:t>龙芯2K1000教育派环境搭建</a:t>
            </a:r>
            <a:endParaRPr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380365" y="1557020"/>
            <a:ext cx="11316970" cy="3413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（6）完成cmake的配置后，用make指令进行编译：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make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（7）make完成后进行安装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sudo make install</a:t>
            </a:r>
            <a:endParaRPr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endParaRPr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       </a:t>
            </a:r>
            <a:r>
              <a:rPr 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通过源码编译安装的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opencv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支持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C++\python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。由于源码编译安装的时间很长，约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10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小时，所以提供编译好的安装包，只需要执行第七步安装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即可。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347726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源码编译</a:t>
            </a:r>
            <a:r>
              <a:rPr lang="en-US" altLang="zh-CN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O</a:t>
            </a:r>
            <a:r>
              <a:rPr lang="en-US" altLang="zh-CN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penCV-4.5.3+contrib</a:t>
            </a:r>
            <a:endParaRPr lang="en-US" altLang="zh-CN" b="1" dirty="0">
              <a:solidFill>
                <a:srgbClr val="2676FF"/>
              </a:solidFill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7655" y="4725035"/>
            <a:ext cx="6534150" cy="495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/>
          <p:nvPr/>
        </p:nvSpPr>
        <p:spPr bwMode="auto">
          <a:xfrm>
            <a:off x="355600" y="133350"/>
            <a:ext cx="8403902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/>
            <a:r>
              <a:rPr lang="zh-CN" altLang="en-US" sz="3200" b="1" dirty="0">
                <a:solidFill>
                  <a:srgbClr val="2676FF"/>
                </a:solidFill>
                <a:ea typeface="微软雅黑" panose="020B0503020204020204" charset="-122"/>
              </a:rPr>
              <a:t>二、</a:t>
            </a:r>
            <a:r>
              <a:rPr sz="3200" b="1" dirty="0">
                <a:solidFill>
                  <a:srgbClr val="2676FF"/>
                </a:solidFill>
                <a:ea typeface="微软雅黑" panose="020B0503020204020204" charset="-122"/>
              </a:rPr>
              <a:t>上位机开发环境搭建</a:t>
            </a:r>
            <a:endParaRPr sz="32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380365" y="1557020"/>
            <a:ext cx="6722110" cy="424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1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、Anaconda（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windows\Linux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）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Anaconda是一个开源的Python发行版本，其包含了conda、Python等180多个科学包及其依赖项。并且可以隔离不同的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开发环境。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2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、PyCharm 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windows\Linux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）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python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的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IDE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。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3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、Visual Studio Code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（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windows\Linux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）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  <a:sym typeface="+mn-ea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全语言的代码编辑器，在这里多用于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查看代码。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4</a:t>
            </a: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、MobaXterm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 (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  <a:sym typeface="+mn-ea"/>
              </a:rPr>
              <a:t>windows</a:t>
            </a:r>
            <a:r>
              <a:rPr lang="en-US" altLang="zh-CN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)</a:t>
            </a:r>
            <a:endParaRPr lang="en-US" altLang="zh-CN"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zh-CN" altLang="en-US" sz="1800" dirty="0">
                <a:solidFill>
                  <a:schemeClr val="tx1">
                    <a:lumMod val="65000"/>
                    <a:lumOff val="35000"/>
                  </a:schemeClr>
                </a:solidFill>
                <a:cs typeface="微软雅黑" panose="020B0503020204020204" charset="-122"/>
              </a:rPr>
              <a:t>远程登录，用于传输文件。</a:t>
            </a:r>
            <a:endParaRPr lang="zh-CN" altLang="en-US" sz="1800" dirty="0">
              <a:solidFill>
                <a:schemeClr val="tx1">
                  <a:lumMod val="65000"/>
                  <a:lumOff val="35000"/>
                </a:schemeClr>
              </a:solidFill>
              <a:cs typeface="微软雅黑" panose="020B0503020204020204" charset="-122"/>
            </a:endParaRPr>
          </a:p>
        </p:txBody>
      </p:sp>
      <p:sp>
        <p:nvSpPr>
          <p:cNvPr id="5" name="燕尾形 19"/>
          <p:cNvSpPr/>
          <p:nvPr/>
        </p:nvSpPr>
        <p:spPr>
          <a:xfrm>
            <a:off x="396471" y="1216135"/>
            <a:ext cx="298135" cy="330559"/>
          </a:xfrm>
          <a:prstGeom prst="chevron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838622" y="1196752"/>
            <a:ext cx="2696210" cy="367030"/>
          </a:xfrm>
          <a:prstGeom prst="rect">
            <a:avLst/>
          </a:prstGeom>
        </p:spPr>
        <p:txBody>
          <a:bodyPr wrap="none" lIns="91431" tIns="45716" rIns="91431" bIns="45716">
            <a:spAutoFit/>
          </a:bodyPr>
          <a:lstStyle/>
          <a:p>
            <a:pPr algn="l"/>
            <a:r>
              <a:rPr lang="zh-CN" altLang="en-US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上位机开发所需要的</a:t>
            </a:r>
            <a:r>
              <a:rPr lang="zh-CN" altLang="en-US" b="1" dirty="0">
                <a:solidFill>
                  <a:srgbClr val="2676FF"/>
                </a:solidFill>
                <a:ea typeface="微软雅黑" panose="020B0503020204020204" charset="-122"/>
                <a:sym typeface="+mn-ea"/>
              </a:rPr>
              <a:t>软件</a:t>
            </a:r>
            <a:endParaRPr lang="zh-CN" altLang="en-US" b="1" dirty="0">
              <a:solidFill>
                <a:srgbClr val="2676FF"/>
              </a:solidFill>
              <a:ea typeface="微软雅黑" panose="020B0503020204020204" charset="-122"/>
              <a:sym typeface="+mn-ea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010" y="1844675"/>
            <a:ext cx="4474210" cy="15030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ldLvl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22598" y="2060848"/>
            <a:ext cx="11161240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08" tIns="60954" rIns="121908" bIns="60954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zh-CN" altLang="en-US" sz="5900" b="1" dirty="0">
                <a:solidFill>
                  <a:srgbClr val="2676FF"/>
                </a:solidFill>
                <a:ea typeface="微软雅黑" panose="020B0503020204020204" charset="-122"/>
              </a:rPr>
              <a:t>感谢</a:t>
            </a:r>
            <a:r>
              <a:rPr lang="zh-CN" altLang="en-US" sz="5900" b="1" dirty="0">
                <a:solidFill>
                  <a:srgbClr val="2676FF"/>
                </a:solidFill>
                <a:ea typeface="微软雅黑" panose="020B0503020204020204" charset="-122"/>
              </a:rPr>
              <a:t>收看！</a:t>
            </a:r>
            <a:endParaRPr lang="zh-CN" altLang="en-US" sz="5900" b="1" dirty="0">
              <a:solidFill>
                <a:srgbClr val="2676FF"/>
              </a:solidFill>
              <a:ea typeface="微软雅黑" panose="020B0503020204020204" charset="-122"/>
            </a:endParaRPr>
          </a:p>
        </p:txBody>
      </p:sp>
      <p:pic>
        <p:nvPicPr>
          <p:cNvPr id="2" name="图片 1" descr="公司图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3110" y="0"/>
            <a:ext cx="2962275" cy="7854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蓝色模板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雅黑+Arial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96633">
            <a:alpha val="52000"/>
          </a:srgbClr>
        </a:solidFill>
        <a:ln w="12700" cap="flat">
          <a:noFill/>
          <a:miter lim="400000"/>
        </a:ln>
      </a:spPr>
      <a:bodyPr wrap="square" lIns="0" tIns="0" rIns="0" bIns="0" numCol="1" anchor="ctr">
        <a:noAutofit/>
      </a:bodyPr>
      <a:lstStyle>
        <a:defPPr algn="ctr" defTabSz="1088390">
          <a:defRPr sz="2100">
            <a:solidFill>
              <a:prstClr val="black">
                <a:lumMod val="85000"/>
                <a:lumOff val="15000"/>
              </a:prstClr>
            </a:solidFill>
            <a:latin typeface="微软雅黑" panose="020B0503020204020204" charset="-122"/>
          </a:defRPr>
        </a:defPPr>
      </a:lstStyle>
    </a:spDef>
    <a:lnDef>
      <a:spPr>
        <a:ln w="19050">
          <a:solidFill>
            <a:srgbClr val="86A051"/>
          </a:solidFill>
        </a:ln>
      </a:spPr>
      <a:bodyPr/>
      <a:lstStyle/>
      <a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1699</Words>
  <Application>WPS 演示</Application>
  <PresentationFormat>自定义</PresentationFormat>
  <Paragraphs>84</Paragraphs>
  <Slides>8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宋体</vt:lpstr>
      <vt:lpstr>Wingdings</vt:lpstr>
      <vt:lpstr>微软雅黑</vt:lpstr>
      <vt:lpstr>Calibri</vt:lpstr>
      <vt:lpstr>Arial Unicode MS</vt:lpstr>
      <vt:lpstr>1_蓝色模板</vt:lpstr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USER-</dc:creator>
  <cp:lastModifiedBy>万里云间戍</cp:lastModifiedBy>
  <cp:revision>2057</cp:revision>
  <cp:lastPrinted>2017-03-08T07:37:00Z</cp:lastPrinted>
  <dcterms:created xsi:type="dcterms:W3CDTF">2016-05-14T15:44:00Z</dcterms:created>
  <dcterms:modified xsi:type="dcterms:W3CDTF">2022-03-30T10:40:54Z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2052-11.1.0.11045</vt:lpwstr>
  </property>
  <property fmtid="{D5CDD505-2E9C-101B-9397-08002B2CF9AE}" pid="3" name="ICV">
    <vt:lpwstr>582A3E693E68499CB9B00B430A493EE8</vt:lpwstr>
  </property>
</Properties>
</file>